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85" r:id="rId3"/>
    <p:sldId id="286" r:id="rId4"/>
    <p:sldId id="289" r:id="rId5"/>
    <p:sldId id="287" r:id="rId6"/>
    <p:sldId id="265" r:id="rId7"/>
    <p:sldId id="281" r:id="rId8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23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0B73832-D478-4F70-A7D7-D746AE0265A9}" type="datetimeFigureOut">
              <a:rPr lang="es-ES"/>
              <a:pPr/>
              <a:t>25/03/2023</a:t>
            </a:fld>
            <a:endParaRPr lang="es-E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C66B97C-AB31-4178-BA20-D02B107C76E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616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4D0A-1AE6-4915-A386-16AED524CA11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8ACDA-347A-43FD-87CE-2927A942D49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7E0F-E067-45EF-AC2F-1CF59283D832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9C7DF-7EB3-4908-B588-F4A275BD6E5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2E575-3BB4-4866-9B62-D76C6FC84928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22875-2BEB-479A-B584-2C3F39F22A2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9BF2F-9DE0-4D3A-958F-DFBDF5358DF2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8740D-D06F-4602-87CB-231F0244EC6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6F27E-156E-4FD1-9641-3F198D22C237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46570-F71C-4D24-A021-FBFF2ED7860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12273-A064-4957-B071-416AEC65CE5A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DF60-9FCF-4640-B438-7B55C5DE0A6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4CC1-55FF-4F29-8737-74256A6D9498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8DF7E-F7C4-4AED-9BA0-68819E609A6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4EC10-1728-465B-933B-17185262F69E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FFCEC-3A35-4760-B5FE-2B22FE1287C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0B59E-99A0-49F2-B343-005BF353E590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7503-F832-44BA-9856-418EF9EA524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EC1B-4066-4EDB-8849-678D92A76B00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72584-4FD5-4F5B-B25F-AFE61CC4C35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C2B1-5DC3-4BC2-94CC-C976103E3085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5515E-BB9A-45B7-BD4D-82342E5A23F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5EE1-8C85-43CC-AB05-5E42D2D8E970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156BA-CBBD-4CBF-947D-1C0307BE04C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629BED-4C2B-4385-8831-851D9CF44327}" type="datetimeFigureOut">
              <a:rPr lang="es-AR"/>
              <a:pPr>
                <a:defRPr/>
              </a:pPr>
              <a:t>25/3/2023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B0A1FB-19C0-443D-96A3-92AF8ABDE43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>
                <a:solidFill>
                  <a:schemeClr val="tx2"/>
                </a:solidFill>
              </a:rPr>
              <a:t>Políticas y Planificación de la Comunicación </a:t>
            </a:r>
            <a:r>
              <a:rPr lang="es-AR" sz="2400" dirty="0" smtClean="0">
                <a:solidFill>
                  <a:schemeClr val="tx2"/>
                </a:solidFill>
              </a:rPr>
              <a:t>Cátedra </a:t>
            </a:r>
            <a:r>
              <a:rPr lang="es-AR" sz="2400" dirty="0" err="1" smtClean="0">
                <a:solidFill>
                  <a:schemeClr val="tx2"/>
                </a:solidFill>
              </a:rPr>
              <a:t>Mastrini</a:t>
            </a:r>
            <a:endParaRPr lang="es-AR" sz="2400" dirty="0" smtClean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51635"/>
          </a:xfrm>
        </p:spPr>
        <p:txBody>
          <a:bodyPr>
            <a:normAutofit fontScale="92500"/>
          </a:bodyPr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s-AR" sz="3000" dirty="0" smtClean="0">
                <a:solidFill>
                  <a:schemeClr val="tx2"/>
                </a:solidFill>
              </a:rPr>
              <a:t>	* </a:t>
            </a:r>
            <a:r>
              <a:rPr lang="es-ES" b="1" dirty="0" smtClean="0">
                <a:solidFill>
                  <a:schemeClr val="tx2"/>
                </a:solidFill>
              </a:rPr>
              <a:t>Estados: pactos </a:t>
            </a:r>
            <a:r>
              <a:rPr lang="es-ES" b="1" smtClean="0">
                <a:solidFill>
                  <a:schemeClr val="tx2"/>
                </a:solidFill>
              </a:rPr>
              <a:t>constitutivos</a:t>
            </a:r>
            <a:r>
              <a:rPr lang="es-ES" b="1" smtClean="0">
                <a:solidFill>
                  <a:schemeClr val="tx2"/>
                </a:solidFill>
              </a:rPr>
              <a:t>, </a:t>
            </a:r>
            <a:r>
              <a:rPr lang="es-ES" b="1" dirty="0" smtClean="0">
                <a:solidFill>
                  <a:schemeClr val="tx2"/>
                </a:solidFill>
              </a:rPr>
              <a:t>poder infraestructural y autonomía relativa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s-ES" sz="2400" b="1" i="1" dirty="0" smtClean="0">
                <a:solidFill>
                  <a:schemeClr val="folHlink"/>
                </a:solidFill>
              </a:rPr>
              <a:t>(Mann; </a:t>
            </a:r>
            <a:r>
              <a:rPr lang="es-ES" sz="2400" b="1" i="1" dirty="0" err="1" smtClean="0">
                <a:solidFill>
                  <a:schemeClr val="folHlink"/>
                </a:solidFill>
              </a:rPr>
              <a:t>Oszlak</a:t>
            </a:r>
            <a:r>
              <a:rPr lang="es-ES" sz="2400" b="1" i="1" dirty="0" smtClean="0">
                <a:solidFill>
                  <a:schemeClr val="folHlink"/>
                </a:solidFill>
              </a:rPr>
              <a:t>)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s-ES" sz="2400" b="1" i="1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s-ES" b="1" dirty="0" smtClean="0">
                <a:solidFill>
                  <a:schemeClr val="tx2"/>
                </a:solidFill>
              </a:rPr>
              <a:t>* Estado: tipologías liberal, de bienestar y neoliberal. Su relación con las políticas públicas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s-ES" sz="2400" b="1" i="1" dirty="0" smtClean="0">
                <a:solidFill>
                  <a:schemeClr val="folHlink"/>
                </a:solidFill>
              </a:rPr>
              <a:t>(</a:t>
            </a:r>
            <a:r>
              <a:rPr lang="es-ES" sz="2400" b="1" i="1" dirty="0" smtClean="0">
                <a:solidFill>
                  <a:schemeClr val="folHlink"/>
                </a:solidFill>
              </a:rPr>
              <a:t>Anderson – Mc </a:t>
            </a:r>
            <a:r>
              <a:rPr lang="es-ES" sz="2400" b="1" i="1" dirty="0" err="1" smtClean="0">
                <a:solidFill>
                  <a:schemeClr val="folHlink"/>
                </a:solidFill>
              </a:rPr>
              <a:t>Quail</a:t>
            </a:r>
            <a:r>
              <a:rPr lang="es-ES" sz="2400" b="1" i="1" dirty="0" smtClean="0">
                <a:solidFill>
                  <a:schemeClr val="folHlink"/>
                </a:solidFill>
              </a:rPr>
              <a:t>)</a:t>
            </a:r>
            <a:r>
              <a:rPr lang="es-ES" sz="2400" dirty="0" smtClean="0">
                <a:solidFill>
                  <a:schemeClr val="tx2"/>
                </a:solidFill>
              </a:rPr>
              <a:t> </a:t>
            </a:r>
            <a:endParaRPr lang="es-AR" sz="24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AR" sz="2400" b="1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s-AR" sz="3000" dirty="0" smtClean="0"/>
              <a:t>	</a:t>
            </a:r>
            <a:endParaRPr lang="es-AR" b="1" dirty="0">
              <a:solidFill>
                <a:schemeClr val="tx2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796136" y="6126163"/>
            <a:ext cx="29033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i="1" dirty="0">
                <a:solidFill>
                  <a:schemeClr val="folHlink"/>
                </a:solidFill>
              </a:rPr>
              <a:t>Diego </a:t>
            </a:r>
            <a:r>
              <a:rPr lang="es-ES" i="1" dirty="0" err="1">
                <a:solidFill>
                  <a:schemeClr val="folHlink"/>
                </a:solidFill>
              </a:rPr>
              <a:t>Rossi</a:t>
            </a:r>
            <a:r>
              <a:rPr lang="es-ES" i="1" dirty="0">
                <a:solidFill>
                  <a:schemeClr val="folHlink"/>
                </a:solidFill>
              </a:rPr>
              <a:t> </a:t>
            </a:r>
            <a:r>
              <a:rPr lang="es-ES" i="1" dirty="0" smtClean="0">
                <a:solidFill>
                  <a:schemeClr val="folHlink"/>
                </a:solidFill>
              </a:rPr>
              <a:t>– Marzo 2023</a:t>
            </a:r>
            <a:endParaRPr lang="es-E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 smtClean="0">
                <a:solidFill>
                  <a:schemeClr val="tx2"/>
                </a:solidFill>
              </a:rPr>
              <a:t>Estado: poder despótico e infraestructural: tipificaciones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357158" y="1600200"/>
            <a:ext cx="8501122" cy="475775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s-ES" sz="2400" dirty="0" smtClean="0"/>
              <a:t>	</a:t>
            </a:r>
            <a:r>
              <a:rPr lang="es-ES" sz="2400" dirty="0" smtClean="0">
                <a:latin typeface="Arial" charset="0"/>
              </a:rPr>
              <a:t>“Los Estados en las democracias capitalistas son despóticamente débiles pero infraestructuralmente fuertes” (Mann).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s-ES" sz="2400" dirty="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s-ES" sz="2400" dirty="0" smtClean="0">
                <a:latin typeface="Arial" charset="0"/>
              </a:rPr>
              <a:t>	En base a ciertas tecnologías logísticas, y a relaciones territoriales a menudo centralizadas, el Estado ha penetrado fuertemente en la vida social.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s-ES" sz="2000" dirty="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s-ES" sz="2000" dirty="0" smtClean="0">
                <a:latin typeface="Arial" charset="0"/>
              </a:rPr>
              <a:t>	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070026"/>
              </p:ext>
            </p:extLst>
          </p:nvPr>
        </p:nvGraphicFramePr>
        <p:xfrm>
          <a:off x="1100985" y="4243148"/>
          <a:ext cx="7606922" cy="188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498"/>
                <a:gridCol w="2424809"/>
                <a:gridCol w="3418615"/>
              </a:tblGrid>
              <a:tr h="372527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Poder despótico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AR" sz="2000" dirty="0" smtClean="0"/>
                        <a:t>Coordinación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infraestructural</a:t>
                      </a:r>
                      <a:endParaRPr lang="es-E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27">
                <a:tc>
                  <a:txBody>
                    <a:bodyPr/>
                    <a:lstStyle/>
                    <a:p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Baja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Alta</a:t>
                      </a:r>
                      <a:endParaRPr lang="es-E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27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Bajo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Feudal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Burocrático  → Democracia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27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Alto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Imperial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Autoritario  →  Partido </a:t>
                      </a:r>
                      <a:r>
                        <a:rPr lang="es-AR" sz="2000" dirty="0" err="1" smtClean="0"/>
                        <a:t>Unico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1115616" y="6173292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i="1" dirty="0" smtClean="0">
                <a:solidFill>
                  <a:schemeClr val="tx2"/>
                </a:solidFill>
                <a:latin typeface="+mj-lt"/>
              </a:rPr>
              <a:t>En Mann, M.: “Poder Infraestructural revisitado”, CAF, (2015) </a:t>
            </a:r>
            <a:endParaRPr lang="es-ES" sz="1600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s-ES" sz="2400" b="1" dirty="0" smtClean="0">
                <a:solidFill>
                  <a:schemeClr val="tx2"/>
                </a:solidFill>
              </a:rPr>
              <a:t>Estado: pactos constitutivos y agenda estatal</a:t>
            </a:r>
            <a:br>
              <a:rPr lang="es-ES" sz="2400" b="1" dirty="0" smtClean="0">
                <a:solidFill>
                  <a:schemeClr val="tx2"/>
                </a:solidFill>
              </a:rPr>
            </a:br>
            <a:endParaRPr lang="es-ES" sz="2400" b="1" dirty="0" smtClean="0">
              <a:solidFill>
                <a:schemeClr val="tx2"/>
              </a:solidFill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8435975" cy="566898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s-ES" sz="2000" b="1" dirty="0" smtClean="0">
                <a:latin typeface="Arial" charset="0"/>
              </a:rPr>
              <a:t>Los pactos fundacionales o constitutivos condicionan a los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s-ES" sz="2000" b="1" dirty="0" smtClean="0">
                <a:latin typeface="Arial" charset="0"/>
              </a:rPr>
              <a:t>tipos de actividades estatales</a:t>
            </a:r>
            <a:r>
              <a:rPr lang="es-ES" sz="2000" dirty="0" smtClean="0">
                <a:latin typeface="Arial" charset="0"/>
              </a:rPr>
              <a:t> (Mann; </a:t>
            </a:r>
            <a:r>
              <a:rPr lang="es-ES" sz="2000" dirty="0" err="1" smtClean="0">
                <a:latin typeface="Arial" charset="0"/>
              </a:rPr>
              <a:t>Oszlak</a:t>
            </a:r>
            <a:r>
              <a:rPr lang="es-ES" sz="2000" dirty="0" smtClean="0">
                <a:latin typeface="Arial" charset="0"/>
              </a:rPr>
              <a:t>)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s-ES" sz="2000" dirty="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AutoNum type="alphaLcParenR"/>
            </a:pPr>
            <a:r>
              <a:rPr lang="es-ES" sz="2000" b="1" dirty="0" smtClean="0">
                <a:latin typeface="Arial" charset="0"/>
              </a:rPr>
              <a:t>De dominación (o de gobernabilidad)</a:t>
            </a:r>
            <a:r>
              <a:rPr lang="es-ES" sz="2000" dirty="0" smtClean="0">
                <a:latin typeface="Arial" charset="0"/>
              </a:rPr>
              <a:t> – Las sociedades capitalistas organizadas en torno a reglas de reglas de juego que gobiernan las relaciones entre sus sociedades y estados.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s-ES" sz="2000" dirty="0" smtClean="0">
                <a:latin typeface="Arial" charset="0"/>
              </a:rPr>
              <a:t>	</a:t>
            </a:r>
            <a:r>
              <a:rPr lang="es-ES" sz="1800" i="1" dirty="0" smtClean="0">
                <a:solidFill>
                  <a:schemeClr val="folHlink"/>
                </a:solidFill>
                <a:latin typeface="Arial" charset="0"/>
              </a:rPr>
              <a:t>Dominación coactiva: mantenimiento del orden interior y defensa/agresión militar dirigida contra enemigos externos. Protección de usurpaciones arbitrarias; de relaciones de propiedad existentes.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s-ES" sz="1800" i="1" dirty="0" smtClean="0">
              <a:solidFill>
                <a:schemeClr val="folHlink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s-ES" sz="2000" b="1" dirty="0" smtClean="0">
                <a:latin typeface="Arial" charset="0"/>
              </a:rPr>
              <a:t>b) </a:t>
            </a:r>
            <a:r>
              <a:rPr lang="es-ES" sz="2000" dirty="0" smtClean="0">
                <a:latin typeface="Arial" charset="0"/>
              </a:rPr>
              <a:t>	</a:t>
            </a:r>
            <a:r>
              <a:rPr lang="es-ES" sz="2000" b="1" dirty="0" smtClean="0">
                <a:latin typeface="Arial" charset="0"/>
              </a:rPr>
              <a:t>Funcional o de división social del trabajo</a:t>
            </a:r>
            <a:r>
              <a:rPr lang="es-ES" sz="2000" dirty="0" smtClean="0">
                <a:latin typeface="Arial" charset="0"/>
              </a:rPr>
              <a:t> – Las orientaciones del rol del estado, los contenidos de la agenda. Agentes de acumulación de capital, reproducción de condiciones de desarrollo de fuerzas productivas, decisiones sobre políticas públicas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s-ES" sz="2000" dirty="0" smtClean="0">
                <a:latin typeface="Arial" charset="0"/>
              </a:rPr>
              <a:t>	</a:t>
            </a:r>
            <a:r>
              <a:rPr lang="es-ES" sz="1800" i="1" dirty="0" smtClean="0">
                <a:solidFill>
                  <a:schemeClr val="folHlink"/>
                </a:solidFill>
                <a:latin typeface="Arial" charset="0"/>
              </a:rPr>
              <a:t>Mantenimiento de infraestructuras de comunicación, sistemas de medidas y ordenamientos mercantiles. 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s-ES" sz="1800" i="1" dirty="0" smtClean="0">
              <a:solidFill>
                <a:schemeClr val="folHlink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AutoNum type="alphaLcParenR" startAt="3"/>
            </a:pPr>
            <a:r>
              <a:rPr lang="es-ES" sz="2000" b="1" dirty="0" smtClean="0">
                <a:latin typeface="Arial" charset="0"/>
              </a:rPr>
              <a:t>Distributivo</a:t>
            </a:r>
            <a:r>
              <a:rPr lang="es-ES" sz="2000" dirty="0" smtClean="0">
                <a:latin typeface="Arial" charset="0"/>
              </a:rPr>
              <a:t> – Ganadores y perdedores en la distribución de la riqueza: costos, proporciones de apropiación de beneficios.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s-ES" sz="2000" i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s-ES" sz="1800" i="1" dirty="0">
                <a:solidFill>
                  <a:schemeClr val="folHlink"/>
                </a:solidFill>
                <a:latin typeface="Arial" charset="0"/>
              </a:rPr>
              <a:t>Apropiación-reparto</a:t>
            </a:r>
            <a:r>
              <a:rPr lang="es-ES" sz="1800" i="1" dirty="0" smtClean="0">
                <a:solidFill>
                  <a:schemeClr val="folHlink"/>
                </a:solidFill>
                <a:latin typeface="Arial" charset="0"/>
              </a:rPr>
              <a:t> de recursos materiales escasos entre diferentes espacios o grupos (atención, los económicamente inactivos)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 smtClean="0">
                <a:solidFill>
                  <a:srgbClr val="1F497D"/>
                </a:solidFill>
              </a:rPr>
              <a:t>Estado de bienestar ante el neoliberalismo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seguridad social</a:t>
            </a:r>
          </a:p>
          <a:p>
            <a:pPr marL="0" indent="0">
              <a:buNone/>
            </a:pPr>
            <a:endParaRPr lang="es-A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Organización de la sociedad salarial </a:t>
            </a: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Castel</a:t>
            </a: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s-A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Garantía de derechos de primera, segunda y tercera generación </a:t>
            </a: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(civiles, políticos, sociales)</a:t>
            </a:r>
          </a:p>
          <a:p>
            <a:pPr marL="0" indent="0">
              <a:buNone/>
            </a:pPr>
            <a:endParaRPr lang="es-A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Desafíos macroeconómicos ante nuevas realidades geopolíticas </a:t>
            </a: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(crecimiento, desarrollo, baja inflación, acumulación de ganancias)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170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>
                <a:solidFill>
                  <a:schemeClr val="tx2"/>
                </a:solidFill>
              </a:rPr>
              <a:t>A</a:t>
            </a:r>
            <a:r>
              <a:rPr lang="es-ES" sz="2800" b="1" dirty="0" smtClean="0">
                <a:solidFill>
                  <a:schemeClr val="tx2"/>
                </a:solidFill>
              </a:rPr>
              <a:t>nálisis de políticas públicas – </a:t>
            </a:r>
            <a:r>
              <a:rPr lang="es-ES" sz="2800" b="1" dirty="0" err="1" smtClean="0">
                <a:solidFill>
                  <a:schemeClr val="tx2"/>
                </a:solidFill>
              </a:rPr>
              <a:t>Tips</a:t>
            </a:r>
            <a:r>
              <a:rPr lang="es-ES" sz="2800" b="1" dirty="0" smtClean="0">
                <a:solidFill>
                  <a:schemeClr val="tx2"/>
                </a:solidFill>
              </a:rPr>
              <a:t> introductorios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982668" y="1395012"/>
            <a:ext cx="8161331" cy="49143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000" b="1" dirty="0" smtClean="0">
                <a:latin typeface="Arial" charset="0"/>
              </a:rPr>
              <a:t>Diferencia entre Estado y Gobierno. </a:t>
            </a:r>
          </a:p>
          <a:p>
            <a:pPr>
              <a:lnSpc>
                <a:spcPct val="90000"/>
              </a:lnSpc>
              <a:buNone/>
            </a:pPr>
            <a:r>
              <a:rPr lang="es-ES" sz="2000" b="1" dirty="0" smtClean="0">
                <a:latin typeface="Arial" charset="0"/>
              </a:rPr>
              <a:t>	</a:t>
            </a:r>
            <a:r>
              <a:rPr lang="es-ES" sz="2000" dirty="0" smtClean="0">
                <a:latin typeface="Arial" charset="0"/>
              </a:rPr>
              <a:t>División republicana de poderes; temporalidad de los poderes democráticos; representación y mandatos.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" sz="2000" b="1" dirty="0" smtClean="0">
                <a:latin typeface="Arial" charset="0"/>
              </a:rPr>
              <a:t>Tensión entre legalidad y legitimidad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" sz="2000" b="1" dirty="0" smtClean="0">
                <a:latin typeface="Arial" charset="0"/>
              </a:rPr>
              <a:t>Políticas estatales y políticas públicas</a:t>
            </a:r>
            <a:r>
              <a:rPr lang="es-ES" sz="2000" dirty="0" smtClean="0">
                <a:latin typeface="Arial" charset="0"/>
              </a:rPr>
              <a:t>: parecido no es lo mismo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" sz="2000" b="1" dirty="0" smtClean="0">
                <a:latin typeface="Arial" charset="0"/>
              </a:rPr>
              <a:t>La (s)Democracia(s): liberal y social</a:t>
            </a:r>
            <a:r>
              <a:rPr lang="es-ES" sz="2000" dirty="0" smtClean="0">
                <a:latin typeface="Arial" charset="0"/>
              </a:rPr>
              <a:t>. </a:t>
            </a:r>
          </a:p>
          <a:p>
            <a:pPr>
              <a:lnSpc>
                <a:spcPct val="90000"/>
              </a:lnSpc>
              <a:buNone/>
            </a:pPr>
            <a:r>
              <a:rPr lang="es-ES" sz="2000" dirty="0" smtClean="0">
                <a:latin typeface="Arial" charset="0"/>
              </a:rPr>
              <a:t>	El lugar de la ciudadanía, los movimientos sociales, la emancipación y el bien común en el proyecto colectivo.</a:t>
            </a:r>
          </a:p>
          <a:p>
            <a:pPr>
              <a:lnSpc>
                <a:spcPct val="90000"/>
              </a:lnSpc>
              <a:buNone/>
            </a:pPr>
            <a:endParaRPr lang="es-AR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AR" sz="2000" b="1" dirty="0" smtClean="0">
                <a:latin typeface="Arial" charset="0"/>
              </a:rPr>
              <a:t>Funciones del Estado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s-AR" sz="2000" dirty="0" smtClean="0">
                <a:latin typeface="Arial" charset="0"/>
              </a:rPr>
              <a:t>Registro; administración; fiscalización; control o represión;  </a:t>
            </a:r>
            <a:r>
              <a:rPr lang="es-AR" sz="2000" dirty="0" err="1" smtClean="0">
                <a:latin typeface="Arial" charset="0"/>
              </a:rPr>
              <a:t>visibilización</a:t>
            </a:r>
            <a:r>
              <a:rPr lang="es-AR" sz="2000" dirty="0" smtClean="0">
                <a:latin typeface="Arial" charset="0"/>
              </a:rPr>
              <a:t> de actores o sujetos de derecho</a:t>
            </a:r>
            <a:r>
              <a:rPr lang="es-AR" sz="1600" dirty="0" smtClean="0">
                <a:latin typeface="Arial" charset="0"/>
              </a:rPr>
              <a:t>.</a:t>
            </a:r>
            <a:endParaRPr lang="es-ES" sz="16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8" name="Rectangle 56"/>
          <p:cNvSpPr>
            <a:spLocks noGrp="1"/>
          </p:cNvSpPr>
          <p:nvPr>
            <p:ph type="title"/>
          </p:nvPr>
        </p:nvSpPr>
        <p:spPr>
          <a:xfrm>
            <a:off x="0" y="404813"/>
            <a:ext cx="9144000" cy="647700"/>
          </a:xfrm>
        </p:spPr>
        <p:txBody>
          <a:bodyPr/>
          <a:lstStyle/>
          <a:p>
            <a:r>
              <a:rPr lang="es-MX" sz="2400" b="1" smtClean="0">
                <a:solidFill>
                  <a:schemeClr val="tx2"/>
                </a:solidFill>
              </a:rPr>
              <a:t>Políticas de medios y  formulación de políticas</a:t>
            </a:r>
            <a:endParaRPr lang="es-ES_tradnl" sz="2400" smtClean="0">
              <a:solidFill>
                <a:schemeClr val="tx2"/>
              </a:solidFill>
            </a:endParaRPr>
          </a:p>
        </p:txBody>
      </p:sp>
      <p:sp>
        <p:nvSpPr>
          <p:cNvPr id="23631" name="Rectangle 79"/>
          <p:cNvSpPr>
            <a:spLocks noChangeArrowheads="1"/>
          </p:cNvSpPr>
          <p:nvPr/>
        </p:nvSpPr>
        <p:spPr bwMode="auto">
          <a:xfrm>
            <a:off x="5219700" y="6381750"/>
            <a:ext cx="3600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s-ES" sz="1400" i="1" dirty="0">
                <a:solidFill>
                  <a:schemeClr val="tx2"/>
                </a:solidFill>
                <a:latin typeface="Calibri" pitchFamily="34" charset="0"/>
              </a:rPr>
              <a:t>Mc </a:t>
            </a:r>
            <a:r>
              <a:rPr lang="es-ES" sz="1400" i="1" dirty="0" err="1">
                <a:solidFill>
                  <a:schemeClr val="tx2"/>
                </a:solidFill>
                <a:latin typeface="Calibri" pitchFamily="34" charset="0"/>
              </a:rPr>
              <a:t>Quail</a:t>
            </a:r>
            <a:r>
              <a:rPr lang="es-ES" sz="1400" i="1" dirty="0">
                <a:solidFill>
                  <a:schemeClr val="tx2"/>
                </a:solidFill>
                <a:latin typeface="Calibri" pitchFamily="34" charset="0"/>
              </a:rPr>
              <a:t>, “La regulación de los medios” (</a:t>
            </a:r>
            <a:r>
              <a:rPr lang="es-ES" sz="1400" i="1" dirty="0" smtClean="0">
                <a:solidFill>
                  <a:schemeClr val="tx2"/>
                </a:solidFill>
                <a:latin typeface="Calibri" pitchFamily="34" charset="0"/>
              </a:rPr>
              <a:t>2010) </a:t>
            </a:r>
            <a:endParaRPr lang="es-ES" sz="1400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3639" name="Rectangle 87"/>
          <p:cNvSpPr>
            <a:spLocks noChangeArrowheads="1"/>
          </p:cNvSpPr>
          <p:nvPr/>
        </p:nvSpPr>
        <p:spPr bwMode="auto">
          <a:xfrm>
            <a:off x="468313" y="1504950"/>
            <a:ext cx="82073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es-MX" sz="2000"/>
              <a:t>Entre las declaraciones generales de principios y la regulación real se encuentran las políticas: proyectos de gobierno diseñados en un país particular para aplicar en sus propios sistemas de medios. </a:t>
            </a:r>
          </a:p>
          <a:p>
            <a:pPr algn="ctr">
              <a:tabLst>
                <a:tab pos="685800" algn="l"/>
              </a:tabLst>
            </a:pPr>
            <a:endParaRPr lang="es-MX" sz="2000"/>
          </a:p>
          <a:p>
            <a:pPr algn="ctr">
              <a:tabLst>
                <a:tab pos="685800" algn="l"/>
              </a:tabLst>
            </a:pPr>
            <a:r>
              <a:rPr lang="es-MX" sz="2000"/>
              <a:t>Las políticas de comunicación son usualmente formuladas como resultado de la presión de la opinión pública o de grupos de interés. </a:t>
            </a:r>
          </a:p>
          <a:p>
            <a:pPr algn="ctr">
              <a:tabLst>
                <a:tab pos="685800" algn="l"/>
              </a:tabLst>
            </a:pPr>
            <a:endParaRPr lang="es-ES" sz="2000"/>
          </a:p>
          <a:p>
            <a:pPr algn="ctr">
              <a:tabLst>
                <a:tab pos="685800" algn="l"/>
              </a:tabLst>
            </a:pPr>
            <a:r>
              <a:rPr lang="es-MX" sz="2000"/>
              <a:t>Las políticas de medios establecen los objetivos y mecanismos de acción en relación a los medios en general, a un sector específico o a un asunto problemático (por ejemplo, la concentración o el flujo trasnacional de medios). </a:t>
            </a:r>
          </a:p>
          <a:p>
            <a:pPr algn="ctr">
              <a:tabLst>
                <a:tab pos="685800" algn="l"/>
              </a:tabLst>
            </a:pPr>
            <a:endParaRPr lang="es-MX" sz="2000"/>
          </a:p>
          <a:p>
            <a:pPr algn="ctr">
              <a:tabLst>
                <a:tab pos="685800" algn="l"/>
              </a:tabLst>
            </a:pPr>
            <a:r>
              <a:rPr lang="es-MX" sz="2000"/>
              <a:t>El proceso de  formulación de políticas normalmente implica la expresión del conflicto de intereses.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0" y="404813"/>
            <a:ext cx="9144000" cy="792162"/>
          </a:xfrm>
        </p:spPr>
        <p:txBody>
          <a:bodyPr/>
          <a:lstStyle/>
          <a:p>
            <a:r>
              <a:rPr lang="es-MX" sz="2800" b="1" smtClean="0">
                <a:solidFill>
                  <a:schemeClr val="tx2"/>
                </a:solidFill>
              </a:rPr>
              <a:t>Políticas de medios y  formulación de políticas</a:t>
            </a:r>
            <a:endParaRPr lang="es-ES_tradnl" sz="2800" smtClean="0">
              <a:solidFill>
                <a:schemeClr val="tx2"/>
              </a:solidFill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148263" y="6237288"/>
            <a:ext cx="3670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s-ES" sz="1400" b="1" i="1" dirty="0">
                <a:solidFill>
                  <a:schemeClr val="tx2"/>
                </a:solidFill>
                <a:latin typeface="Calibri" pitchFamily="34" charset="0"/>
              </a:rPr>
              <a:t>Mc </a:t>
            </a:r>
            <a:r>
              <a:rPr lang="es-ES" sz="1400" b="1" i="1" dirty="0" err="1">
                <a:solidFill>
                  <a:schemeClr val="tx2"/>
                </a:solidFill>
                <a:latin typeface="Calibri" pitchFamily="34" charset="0"/>
              </a:rPr>
              <a:t>Quail</a:t>
            </a:r>
            <a:r>
              <a:rPr lang="es-ES" sz="1400" b="1" i="1">
                <a:solidFill>
                  <a:schemeClr val="tx2"/>
                </a:solidFill>
                <a:latin typeface="Calibri" pitchFamily="34" charset="0"/>
              </a:rPr>
              <a:t>, “La regulación de los medios” (</a:t>
            </a:r>
            <a:r>
              <a:rPr lang="es-ES" sz="1400" b="1" i="1" smtClean="0">
                <a:solidFill>
                  <a:schemeClr val="tx2"/>
                </a:solidFill>
                <a:latin typeface="Calibri" pitchFamily="34" charset="0"/>
              </a:rPr>
              <a:t>2010) </a:t>
            </a:r>
            <a:endParaRPr lang="es-ES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539750" y="1250950"/>
            <a:ext cx="79930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85800" algn="l"/>
              </a:tabLst>
            </a:pPr>
            <a:endParaRPr lang="es-MX" sz="2400" dirty="0"/>
          </a:p>
          <a:p>
            <a:pPr algn="ctr">
              <a:tabLst>
                <a:tab pos="685800" algn="l"/>
              </a:tabLst>
            </a:pPr>
            <a:r>
              <a:rPr lang="es-MX" sz="2400" dirty="0"/>
              <a:t>Las principales luchas sobre políticas de comunicación involucran las siguientes oposiciones:</a:t>
            </a:r>
          </a:p>
          <a:p>
            <a:pPr algn="ctr">
              <a:tabLst>
                <a:tab pos="685800" algn="l"/>
              </a:tabLst>
            </a:pPr>
            <a:r>
              <a:rPr lang="es-MX" sz="2400" dirty="0"/>
              <a:t> </a:t>
            </a:r>
            <a:endParaRPr lang="es-ES" sz="2400" dirty="0"/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es-MX" sz="2400" dirty="0">
                <a:solidFill>
                  <a:schemeClr val="folHlink"/>
                </a:solidFill>
              </a:rPr>
              <a:t>Interés público vs. interés privado</a:t>
            </a:r>
          </a:p>
          <a:p>
            <a:pPr algn="ctr">
              <a:tabLst>
                <a:tab pos="685800" algn="l"/>
              </a:tabLst>
            </a:pPr>
            <a:endParaRPr lang="es-ES" sz="2400" dirty="0">
              <a:solidFill>
                <a:schemeClr val="folHlink"/>
              </a:solidFill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es-MX" sz="2400" dirty="0">
                <a:solidFill>
                  <a:schemeClr val="folHlink"/>
                </a:solidFill>
              </a:rPr>
              <a:t>Intereses económicos vs. </a:t>
            </a:r>
            <a:endParaRPr lang="es-MX" sz="2400" dirty="0" smtClean="0">
              <a:solidFill>
                <a:schemeClr val="folHlink"/>
              </a:solidFill>
            </a:endParaRPr>
          </a:p>
          <a:p>
            <a:pPr algn="ctr">
              <a:tabLst>
                <a:tab pos="685800" algn="l"/>
              </a:tabLst>
            </a:pPr>
            <a:r>
              <a:rPr lang="es-MX" sz="2400" dirty="0" smtClean="0">
                <a:solidFill>
                  <a:schemeClr val="folHlink"/>
                </a:solidFill>
              </a:rPr>
              <a:t>intereses </a:t>
            </a:r>
            <a:r>
              <a:rPr lang="es-MX" sz="2400" dirty="0">
                <a:solidFill>
                  <a:schemeClr val="folHlink"/>
                </a:solidFill>
              </a:rPr>
              <a:t>sociales y culturales</a:t>
            </a:r>
          </a:p>
          <a:p>
            <a:pPr algn="ctr">
              <a:tabLst>
                <a:tab pos="685800" algn="l"/>
              </a:tabLst>
            </a:pPr>
            <a:endParaRPr lang="es-ES" sz="2400" dirty="0">
              <a:solidFill>
                <a:schemeClr val="folHlink"/>
              </a:solidFill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es-MX" sz="2400" dirty="0">
                <a:solidFill>
                  <a:schemeClr val="folHlink"/>
                </a:solidFill>
              </a:rPr>
              <a:t>Intereses internacionales vs. </a:t>
            </a:r>
          </a:p>
          <a:p>
            <a:pPr algn="ctr">
              <a:tabLst>
                <a:tab pos="685800" algn="l"/>
              </a:tabLst>
            </a:pPr>
            <a:r>
              <a:rPr lang="es-MX" sz="2400" dirty="0" smtClean="0">
                <a:solidFill>
                  <a:schemeClr val="folHlink"/>
                </a:solidFill>
              </a:rPr>
              <a:t>intereses </a:t>
            </a:r>
            <a:r>
              <a:rPr lang="es-MX" sz="2400" dirty="0">
                <a:solidFill>
                  <a:schemeClr val="folHlink"/>
                </a:solidFill>
              </a:rPr>
              <a:t>nacionales o locales</a:t>
            </a:r>
          </a:p>
          <a:p>
            <a:pPr algn="ctr">
              <a:tabLst>
                <a:tab pos="685800" algn="l"/>
              </a:tabLst>
            </a:pPr>
            <a:endParaRPr lang="es-MX" sz="24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358</Words>
  <Application>Microsoft Office PowerPoint</Application>
  <PresentationFormat>Presentación en pantalla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Políticas y Planificación de la Comunicación Cátedra Mastrini</vt:lpstr>
      <vt:lpstr>Estado: poder despótico e infraestructural: tipificaciones</vt:lpstr>
      <vt:lpstr>Estado: pactos constitutivos y agenda estatal </vt:lpstr>
      <vt:lpstr>Estado de bienestar ante el neoliberalismo</vt:lpstr>
      <vt:lpstr>Análisis de políticas públicas – Tips introductorios</vt:lpstr>
      <vt:lpstr>Políticas de medios y  formulación de políticas</vt:lpstr>
      <vt:lpstr>Políticas de medios y  formulación de políticas</vt:lpstr>
    </vt:vector>
  </TitlesOfParts>
  <Company>H. Cámara de Diputados de la Nación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y Planificación de la Comunicación – Cátedra Mastrini</dc:title>
  <dc:creator>drossi.dip</dc:creator>
  <cp:lastModifiedBy>Usuario</cp:lastModifiedBy>
  <cp:revision>45</cp:revision>
  <dcterms:created xsi:type="dcterms:W3CDTF">2012-04-25T19:42:35Z</dcterms:created>
  <dcterms:modified xsi:type="dcterms:W3CDTF">2023-03-25T14:59:48Z</dcterms:modified>
</cp:coreProperties>
</file>